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45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64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16F6-8DD2-4A39-97D8-E6ED59C673A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8D0A-CDFD-4B83-9A99-12C9987FE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en-IN" sz="6000" b="1"/>
              <a:t>PURNEA UNIVERSITY, PURNIA</a:t>
            </a:r>
            <a:endParaRPr lang="en-GB" sz="6000" b="1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lstStyle/>
          <a:p>
            <a:pPr marL="0" indent="0">
              <a:buNone/>
            </a:pPr>
            <a:r>
              <a:rPr lang="en-GB" altLang="en-US" sz="3600" b="1"/>
              <a:t>                  </a:t>
            </a:r>
            <a:r>
              <a:rPr lang="en-US" altLang="en-IN" sz="3600" b="1"/>
              <a:t>  </a:t>
            </a:r>
            <a:r>
              <a:rPr lang="en-GB" altLang="en-US" sz="3600" b="1"/>
              <a:t>             </a:t>
            </a:r>
            <a:r>
              <a:rPr lang="en-US" altLang="en-IN" sz="3600" b="1"/>
              <a:t>         </a:t>
            </a:r>
            <a:r>
              <a:rPr lang="en-GB" altLang="en-US" sz="3600" b="1"/>
              <a:t>SUB </a:t>
            </a:r>
            <a:r>
              <a:rPr lang="en-US" altLang="en-IN" sz="3600" b="1"/>
              <a:t>- MEDIEVAL INDIAN</a:t>
            </a:r>
            <a:r>
              <a:rPr lang="en-GB" altLang="en-US" sz="3600" b="1"/>
              <a:t>  HISTORY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</a:t>
            </a:r>
            <a:r>
              <a:rPr lang="en-GB" altLang="en-US" sz="3600" b="1"/>
              <a:t>  </a:t>
            </a:r>
            <a:r>
              <a:rPr lang="en-US" altLang="en-IN" sz="3600" b="1"/>
              <a:t>           D P- ll (H) paper 3    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</a:t>
            </a:r>
            <a:r>
              <a:rPr lang="en-GB" altLang="en-US" sz="3600" b="1"/>
              <a:t>               </a:t>
            </a:r>
            <a:r>
              <a:rPr lang="en-US" altLang="en-IN" sz="3600" b="1"/>
              <a:t> </a:t>
            </a:r>
            <a:r>
              <a:rPr lang="en-GB" altLang="en-US" sz="3600" b="1"/>
              <a:t>Topic - </a:t>
            </a:r>
            <a:r>
              <a:rPr lang="en-IN" altLang="en-US" sz="3600" b="1"/>
              <a:t>मराठा</a:t>
            </a:r>
            <a:r>
              <a:rPr lang="en-US" altLang="en-IN" sz="3600" b="1"/>
              <a:t> </a:t>
            </a:r>
            <a:r>
              <a:rPr lang="en-IN" altLang="en-IN" sz="3600" b="1"/>
              <a:t>राज्य</a:t>
            </a:r>
            <a:r>
              <a:rPr lang="en-US" altLang="en-IN" sz="3600" b="1"/>
              <a:t>- </a:t>
            </a:r>
            <a:r>
              <a:rPr lang="en-IN" altLang="en-IN" sz="3600" b="1"/>
              <a:t>शिवाजी</a:t>
            </a:r>
            <a:r>
              <a:rPr lang="en-US" altLang="en-IN" sz="3600" b="1"/>
              <a:t> </a:t>
            </a:r>
            <a:r>
              <a:rPr lang="en-IN" altLang="en-IN" sz="3600" b="1"/>
              <a:t>का</a:t>
            </a:r>
            <a:r>
              <a:rPr lang="en-US" altLang="en-IN" sz="3600" b="1"/>
              <a:t> </a:t>
            </a:r>
            <a:r>
              <a:rPr lang="en-IN" altLang="en-IN" sz="3600" b="1"/>
              <a:t>परिचय</a:t>
            </a:r>
            <a:r>
              <a:rPr lang="en-US" altLang="en-IN" sz="3600" b="1"/>
              <a:t>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</a:t>
            </a:r>
            <a:r>
              <a:rPr lang="en-GB" altLang="en-US" sz="3600" b="1"/>
              <a:t>Lecture - </a:t>
            </a:r>
            <a:r>
              <a:rPr lang="en-US" altLang="en-IN" sz="3600" b="1"/>
              <a:t>19</a:t>
            </a:r>
            <a:r>
              <a:rPr lang="en-GB" altLang="en-US" sz="3600" b="1"/>
              <a:t>         Date - </a:t>
            </a:r>
            <a:r>
              <a:rPr lang="en-US" altLang="en-IN" sz="3600" b="1"/>
              <a:t>20</a:t>
            </a:r>
            <a:r>
              <a:rPr lang="en-GB" altLang="en-US" sz="3600" b="1"/>
              <a:t> - 04 - 2020</a:t>
            </a:r>
            <a:endParaRPr lang="zh-CN" altLang="en-US" b="1"/>
          </a:p>
          <a:p>
            <a:pPr marL="0" indent="0">
              <a:buNone/>
            </a:pPr>
            <a:endParaRPr lang="zh-CN" altLang="en-US" b="1"/>
          </a:p>
          <a:p>
            <a:pPr marL="0" indent="0">
              <a:buNone/>
            </a:pPr>
            <a:r>
              <a:rPr lang="en-GB" altLang="en-US" sz="3600" b="1"/>
              <a:t>                                                                       Presented</a:t>
            </a:r>
            <a:r>
              <a:rPr lang="en-US" altLang="en-IN" sz="3600" b="1"/>
              <a:t> </a:t>
            </a:r>
            <a:r>
              <a:rPr lang="en-GB" altLang="en-US" sz="3600" b="1"/>
              <a:t>By                                                                                 </a:t>
            </a:r>
            <a:r>
              <a:rPr lang="en-US" altLang="en-IN" sz="3600" b="1"/>
              <a:t>  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Bijay kumar </a:t>
            </a:r>
            <a:r>
              <a:rPr lang="en-US" altLang="en-IN" sz="3600" b="1"/>
              <a:t>      </a:t>
            </a:r>
            <a:r>
              <a:rPr lang="en-GB" altLang="en-US" sz="3600" b="1"/>
              <a:t>                   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Dept. Of  History                                                                                                          </a:t>
            </a:r>
            <a:r>
              <a:rPr lang="en-US" altLang="en-IN" sz="3600" b="1"/>
              <a:t>  </a:t>
            </a:r>
            <a:endParaRPr lang="zh-CN" altLang="en-US" b="1"/>
          </a:p>
          <a:p>
            <a:pPr marL="0" indent="0">
              <a:buNone/>
            </a:pPr>
            <a:r>
              <a:rPr lang="en-US" altLang="en-IN" sz="3600" b="1"/>
              <a:t>                                                                      </a:t>
            </a:r>
            <a:r>
              <a:rPr lang="en-GB" altLang="en-US" sz="3600" b="1"/>
              <a:t>Purnea college , purni</a:t>
            </a:r>
            <a:r>
              <a:rPr lang="en-US" altLang="en-IN" sz="3600" b="1"/>
              <a:t>a</a:t>
            </a:r>
            <a:r>
              <a:rPr lang="en-GB" altLang="en-US" sz="3600" b="1"/>
              <a:t>                                                                                       </a:t>
            </a:r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6400" b="1"/>
              <a:t>मराठा</a:t>
            </a:r>
            <a:r>
              <a:rPr lang="en-US" altLang="en-IN" sz="6400" b="1"/>
              <a:t> </a:t>
            </a:r>
            <a:r>
              <a:rPr lang="en-IN" altLang="en-IN" sz="6400" b="1"/>
              <a:t>राज्य</a:t>
            </a:r>
            <a:r>
              <a:rPr lang="en-US" altLang="en-IN" sz="6400" b="1"/>
              <a:t>- </a:t>
            </a:r>
            <a:r>
              <a:rPr lang="en-IN" altLang="en-IN" sz="6400" b="1"/>
              <a:t>शिवाजी</a:t>
            </a:r>
            <a:r>
              <a:rPr lang="en-US" altLang="en-IN" sz="6400" b="1"/>
              <a:t> </a:t>
            </a:r>
            <a:r>
              <a:rPr lang="en-IN" altLang="en-IN" sz="6400" b="1"/>
              <a:t>का</a:t>
            </a:r>
            <a:r>
              <a:rPr lang="en-US" altLang="en-IN" sz="6400" b="1"/>
              <a:t> </a:t>
            </a:r>
            <a:r>
              <a:rPr lang="en-IN" altLang="en-IN" sz="6400" b="1"/>
              <a:t>परिचय</a:t>
            </a:r>
            <a:endParaRPr lang="en-GB" sz="6400" b="1"/>
          </a:p>
        </p:txBody>
      </p:sp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/>
              <a:t>  17</a:t>
            </a:r>
            <a:r>
              <a:rPr lang="en-US" altLang="en-IN" sz="4000" b="1"/>
              <a:t> </a:t>
            </a:r>
            <a:r>
              <a:rPr lang="en-IN" altLang="en-IN" sz="4000" b="1"/>
              <a:t>वीं</a:t>
            </a:r>
            <a:r>
              <a:rPr lang="en-US" sz="4000" b="1"/>
              <a:t> शताब्दी में </a:t>
            </a:r>
            <a:r>
              <a:rPr lang="en-GB" altLang="en-US" sz="4000" b="1"/>
              <a:t>शक्तिशाली</a:t>
            </a:r>
            <a:r>
              <a:rPr lang="en-US" altLang="en-US" sz="4000" b="1"/>
              <a:t> मराठा साम्राज्य की स्थापना शिवाजी ने </a:t>
            </a:r>
            <a:r>
              <a:rPr lang="en-GB" altLang="en-US" sz="4000" b="1"/>
              <a:t>की</a:t>
            </a:r>
            <a:r>
              <a:rPr lang="en-IN" altLang="en-US" sz="4000" b="1"/>
              <a:t>।</a:t>
            </a:r>
            <a:r>
              <a:rPr lang="en-US" altLang="en-US" sz="4000" b="1"/>
              <a:t> उनका जन्म 1627 ई</a:t>
            </a:r>
            <a:r>
              <a:rPr lang="en-US" altLang="en-IN" sz="4000" b="1"/>
              <a:t>.</a:t>
            </a:r>
            <a:r>
              <a:rPr lang="en-US" altLang="en-US" sz="4000" b="1"/>
              <a:t> में पुणे में शाहजी तथा जीजाबाई के पुत्र के रूप में हुआ</a:t>
            </a:r>
            <a:r>
              <a:rPr lang="en-IN" altLang="en-US" sz="4000" b="1"/>
              <a:t>।</a:t>
            </a:r>
            <a:r>
              <a:rPr lang="en-US" altLang="en-US" sz="4000" b="1"/>
              <a:t> शाहजी</a:t>
            </a:r>
            <a:r>
              <a:rPr lang="en-US" altLang="en-IN" sz="4000" b="1"/>
              <a:t>,</a:t>
            </a:r>
            <a:r>
              <a:rPr lang="en-US" altLang="en-US" sz="4000" b="1"/>
              <a:t> बीजापुर राज्य में पदाधिकारी थे</a:t>
            </a:r>
            <a:r>
              <a:rPr lang="en-IN" altLang="en-US" sz="4000" b="1"/>
              <a:t>।</a:t>
            </a:r>
            <a:r>
              <a:rPr lang="en-US" altLang="en-US" sz="4000" b="1"/>
              <a:t> शिवाजी का पालन-पोषण दादाजी कोंडदेव तथा समर्थ गुरु रामदास के संरक्षण</a:t>
            </a:r>
            <a:r>
              <a:rPr lang="en-US" altLang="en-IN" sz="4000" b="1"/>
              <a:t> </a:t>
            </a:r>
            <a:r>
              <a:rPr lang="en-IN" altLang="en-IN" sz="4000" b="1"/>
              <a:t>में</a:t>
            </a:r>
            <a:r>
              <a:rPr lang="en-US" altLang="en-IN" sz="4000" b="1"/>
              <a:t> </a:t>
            </a:r>
            <a:r>
              <a:rPr lang="en-IN" altLang="en-IN" sz="4000" b="1"/>
              <a:t>हुआ।</a:t>
            </a:r>
            <a:r>
              <a:rPr lang="en-US" altLang="en-US" sz="4000" b="1"/>
              <a:t> स्थानीय मवाली लोगों के बीच शिवाजी अल्पकाल में ही अत्यधिक प्रसिद्ध हो गए थे</a:t>
            </a:r>
            <a:r>
              <a:rPr lang="en-IN" altLang="en-US" sz="4000" b="1"/>
              <a:t>।</a:t>
            </a:r>
            <a:endParaRPr lang="en-GB" sz="4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6000"/>
          </a:p>
        </p:txBody>
      </p:sp>
      <p:sp>
        <p:nvSpPr>
          <p:cNvPr id="1048601" name="Content Placeholder 1048600"/>
          <p:cNvSpPr>
            <a:spLocks noGrp="1"/>
          </p:cNvSpPr>
          <p:nvPr>
            <p:ph idx="1"/>
          </p:nvPr>
        </p:nvSpPr>
        <p:spPr/>
        <p:txBody>
          <a:bodyPr>
            <a:normAutofit fontScale="97222" lnSpcReduction="20000"/>
          </a:bodyPr>
          <a:lstStyle/>
          <a:p>
            <a:pPr marL="0" indent="0">
              <a:buNone/>
            </a:pPr>
            <a:r>
              <a:rPr lang="en-GB" altLang="en-US" sz="3600" b="1"/>
              <a:t>मात्र 19 वर्ष की आयु में शिवाजी ने मवालियों का एक दल बनाकर पुणे के निकट</a:t>
            </a:r>
            <a:r>
              <a:rPr lang="en-US" altLang="en-US" sz="3600" b="1"/>
              <a:t> तोरण के दुर्ग पर अधिकार कर लिया और यहीं से अपने राजनीतिक जीवन का शुभारंभ किया</a:t>
            </a:r>
            <a:r>
              <a:rPr lang="en-IN" altLang="en-US" sz="3600" b="1"/>
              <a:t>।</a:t>
            </a:r>
            <a:r>
              <a:rPr lang="en-US" altLang="en-US" sz="3600" b="1"/>
              <a:t> 1646 </a:t>
            </a:r>
            <a:r>
              <a:rPr lang="en-IN" altLang="en-US" sz="3600" b="1"/>
              <a:t>ई</a:t>
            </a:r>
            <a:r>
              <a:rPr lang="en-US" altLang="en-IN" sz="3600" b="1"/>
              <a:t>. </a:t>
            </a:r>
            <a:r>
              <a:rPr lang="en-US" altLang="en-US" sz="3600" b="1"/>
              <a:t>तक शिवाजी ने बीजापुर के सुल्तान की </a:t>
            </a:r>
            <a:r>
              <a:rPr lang="en-IN" altLang="en-US" sz="3600" b="1"/>
              <a:t>राज्य</a:t>
            </a:r>
            <a:r>
              <a:rPr lang="en-US" altLang="en-US" sz="3600" b="1"/>
              <a:t> सीमाओं के अंतर्गत रायगढ़</a:t>
            </a:r>
            <a:r>
              <a:rPr lang="en-US" altLang="en-IN" sz="3600" b="1"/>
              <a:t>, </a:t>
            </a:r>
            <a:r>
              <a:rPr lang="en-US" altLang="en-US" sz="3600" b="1"/>
              <a:t>चाकन </a:t>
            </a:r>
            <a:r>
              <a:rPr lang="en-US" altLang="en-IN" sz="3600" b="1"/>
              <a:t>, </a:t>
            </a:r>
            <a:r>
              <a:rPr lang="en-IN" altLang="en-IN" sz="3600" b="1"/>
              <a:t>सिंहगढ़</a:t>
            </a:r>
            <a:r>
              <a:rPr lang="en-US" altLang="en-IN" sz="3600" b="1"/>
              <a:t> </a:t>
            </a:r>
            <a:r>
              <a:rPr lang="en-US" altLang="en-US" sz="3600" b="1"/>
              <a:t>और पुरंदर के दुर्ग पर भी अपना अधिकार कर लिया</a:t>
            </a:r>
            <a:r>
              <a:rPr lang="en-IN" altLang="en-US" sz="3600" b="1"/>
              <a:t>।</a:t>
            </a:r>
            <a:r>
              <a:rPr lang="en-US" altLang="en-US" sz="3600" b="1"/>
              <a:t> 1655 ई</a:t>
            </a:r>
            <a:r>
              <a:rPr lang="en-US" altLang="en-IN" sz="3600" b="1"/>
              <a:t>.</a:t>
            </a:r>
            <a:r>
              <a:rPr lang="en-US" altLang="en-US" sz="3600" b="1"/>
              <a:t> तक उस</a:t>
            </a:r>
            <a:r>
              <a:rPr lang="en-IN" altLang="en-US" sz="3600" b="1"/>
              <a:t>ने</a:t>
            </a:r>
            <a:r>
              <a:rPr lang="en-US" altLang="en-US" sz="3600" b="1"/>
              <a:t> </a:t>
            </a:r>
            <a:r>
              <a:rPr lang="en-IN" altLang="en-US" sz="3600" b="1"/>
              <a:t>कोंकण</a:t>
            </a:r>
            <a:r>
              <a:rPr lang="en-US" altLang="en-US" sz="3600" b="1"/>
              <a:t> में कल्याण और जावली के दुर्ग पर अधिकार कर लिया</a:t>
            </a:r>
            <a:r>
              <a:rPr lang="en-IN" altLang="en-US" sz="3600" b="1"/>
              <a:t>।</a:t>
            </a:r>
            <a:r>
              <a:rPr lang="en-US" altLang="en-US" sz="3600" b="1"/>
              <a:t> शिवाजी की विस्तारवादी नीति को अवरुद्ध करने के लिए बीजापुर के सुल्तान ने अफजल</a:t>
            </a:r>
            <a:r>
              <a:rPr lang="en-US" altLang="en-IN" sz="3600" b="1"/>
              <a:t> </a:t>
            </a:r>
            <a:r>
              <a:rPr lang="en-IN" altLang="en-IN" sz="3600" b="1"/>
              <a:t>खां</a:t>
            </a:r>
            <a:r>
              <a:rPr lang="en-US" altLang="en-IN" sz="3600" b="1"/>
              <a:t> </a:t>
            </a:r>
            <a:r>
              <a:rPr lang="en-US" altLang="en-US" sz="3600" b="1"/>
              <a:t>के नेतृत्व में 1659 </a:t>
            </a:r>
            <a:r>
              <a:rPr lang="en-IN" altLang="en-US" sz="3600" b="1"/>
              <a:t>ई</a:t>
            </a:r>
            <a:r>
              <a:rPr lang="en-US" altLang="en-IN" sz="3600" b="1"/>
              <a:t>.</a:t>
            </a:r>
            <a:r>
              <a:rPr lang="en-GB" altLang="en-US" sz="3600" b="1"/>
              <a:t> में सैन्य बल</a:t>
            </a:r>
            <a:r>
              <a:rPr lang="en-US" altLang="en-IN" sz="3600" b="1"/>
              <a:t> </a:t>
            </a:r>
            <a:r>
              <a:rPr lang="en-IN" altLang="en-IN" sz="3600" b="1"/>
              <a:t>भेजा।</a:t>
            </a:r>
            <a:r>
              <a:rPr lang="en-GB" altLang="en-US" sz="3600" b="1"/>
              <a:t> </a:t>
            </a:r>
            <a:endParaRPr lang="en-GB" sz="36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5800"/>
          </a:p>
        </p:txBody>
      </p:sp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lstStyle/>
          <a:p>
            <a:pPr marL="0" indent="0">
              <a:buNone/>
            </a:pPr>
            <a:r>
              <a:rPr lang="en-GB" altLang="en-US" sz="3500" b="1"/>
              <a:t>शिवाजी ने अफजल </a:t>
            </a:r>
            <a:r>
              <a:rPr lang="en-IN" altLang="en-US" sz="3500" b="1"/>
              <a:t>खां</a:t>
            </a:r>
            <a:r>
              <a:rPr lang="en-GB" altLang="en-US" sz="3500" b="1"/>
              <a:t> को मार डाला</a:t>
            </a:r>
            <a:r>
              <a:rPr lang="en-IN" altLang="en-US" sz="3500" b="1"/>
              <a:t>।</a:t>
            </a:r>
            <a:r>
              <a:rPr lang="en-GB" altLang="en-US" sz="3500" b="1"/>
              <a:t> अफजल </a:t>
            </a:r>
            <a:r>
              <a:rPr lang="en-IN" altLang="en-US" sz="3500" b="1"/>
              <a:t>खां</a:t>
            </a:r>
            <a:r>
              <a:rPr lang="en-US" altLang="en-IN" sz="3500" b="1"/>
              <a:t> </a:t>
            </a:r>
            <a:r>
              <a:rPr lang="en-GB" altLang="en-US" sz="3500" b="1"/>
              <a:t>की हत्या के बाद शिवाजी </a:t>
            </a:r>
            <a:r>
              <a:rPr lang="en-IN" altLang="en-US" sz="3500" b="1"/>
              <a:t>ने</a:t>
            </a:r>
            <a:r>
              <a:rPr lang="en-US" altLang="en-IN" sz="3500" b="1"/>
              <a:t> </a:t>
            </a:r>
            <a:r>
              <a:rPr lang="en-GB" altLang="en-US" sz="3500" b="1"/>
              <a:t>भीषण युद्ध में </a:t>
            </a:r>
            <a:r>
              <a:rPr lang="en-IN" altLang="en-US" sz="3500" b="1"/>
              <a:t>बीजापुर</a:t>
            </a:r>
            <a:r>
              <a:rPr lang="en-US" altLang="en-IN" sz="3500" b="1"/>
              <a:t> </a:t>
            </a:r>
            <a:r>
              <a:rPr lang="en-IN" altLang="en-IN" sz="3500" b="1"/>
              <a:t>की</a:t>
            </a:r>
            <a:r>
              <a:rPr lang="en-GB" altLang="en-US" sz="3500" b="1"/>
              <a:t>  सेना को पराजित किया</a:t>
            </a:r>
            <a:r>
              <a:rPr lang="en-IN" altLang="en-US" sz="3500" b="1"/>
              <a:t>।</a:t>
            </a:r>
            <a:r>
              <a:rPr lang="en-GB" altLang="en-US" sz="3500" b="1"/>
              <a:t> इसके बाद कभी भी बीजापुर </a:t>
            </a:r>
            <a:r>
              <a:rPr lang="en-IN" altLang="en-US" sz="3500" b="1"/>
              <a:t>के</a:t>
            </a:r>
            <a:r>
              <a:rPr lang="en-US" altLang="en-IN" sz="3500" b="1"/>
              <a:t> </a:t>
            </a:r>
            <a:r>
              <a:rPr lang="en-GB" altLang="en-US" sz="3500" b="1"/>
              <a:t>सुल्तान ने </a:t>
            </a:r>
            <a:r>
              <a:rPr lang="en-IN" altLang="en-US" sz="3500" b="1"/>
              <a:t>शिवाजी</a:t>
            </a:r>
            <a:r>
              <a:rPr lang="en-US" altLang="en-IN" sz="3500" b="1"/>
              <a:t> </a:t>
            </a:r>
            <a:r>
              <a:rPr lang="en-IN" altLang="en-IN" sz="3500" b="1"/>
              <a:t>के</a:t>
            </a:r>
            <a:r>
              <a:rPr lang="en-GB" altLang="en-US" sz="3500" b="1"/>
              <a:t> खिल</a:t>
            </a:r>
            <a:r>
              <a:rPr lang="en-IN" altLang="en-US" sz="3500" b="1"/>
              <a:t>फ</a:t>
            </a:r>
            <a:r>
              <a:rPr lang="en-US" altLang="en-IN" sz="3500" b="1"/>
              <a:t> </a:t>
            </a:r>
            <a:r>
              <a:rPr lang="en-IN" altLang="en-IN" sz="3500" b="1"/>
              <a:t>युद्व</a:t>
            </a:r>
            <a:r>
              <a:rPr lang="en-US" altLang="en-IN" sz="3500" b="1"/>
              <a:t> </a:t>
            </a:r>
            <a:r>
              <a:rPr lang="en-GB" altLang="en-US" sz="3500" b="1"/>
              <a:t>करने का साहस </a:t>
            </a:r>
            <a:r>
              <a:rPr lang="en-IN" altLang="en-US" sz="3500" b="1"/>
              <a:t>नही</a:t>
            </a:r>
            <a:r>
              <a:rPr lang="en-US" altLang="en-IN" sz="3500" b="1"/>
              <a:t> </a:t>
            </a:r>
            <a:r>
              <a:rPr lang="en-GB" altLang="en-US" sz="3500" b="1"/>
              <a:t>किया </a:t>
            </a:r>
            <a:r>
              <a:rPr lang="en-IN" altLang="en-US" sz="3500" b="1"/>
              <a:t>।</a:t>
            </a:r>
            <a:r>
              <a:rPr lang="en-US" altLang="en-IN" sz="3500" b="1"/>
              <a:t> </a:t>
            </a:r>
            <a:r>
              <a:rPr lang="en-GB" altLang="en-US" sz="3500" b="1"/>
              <a:t>बीजापुर को पराजित करने के बाद शिवाजी </a:t>
            </a:r>
            <a:r>
              <a:rPr lang="en-IN" altLang="en-US" sz="3500" b="1"/>
              <a:t>को</a:t>
            </a:r>
            <a:r>
              <a:rPr lang="en-US" altLang="en-IN" sz="3500" b="1"/>
              <a:t> </a:t>
            </a:r>
            <a:r>
              <a:rPr lang="en-GB" altLang="en-US" sz="3500" b="1"/>
              <a:t>मुगल सम्राट औरंगजेब का सामना करना पड़ा</a:t>
            </a:r>
            <a:r>
              <a:rPr lang="en-IN" altLang="en-US" sz="3500" b="1"/>
              <a:t>।</a:t>
            </a:r>
            <a:r>
              <a:rPr lang="en-GB" altLang="en-US" sz="3500" b="1"/>
              <a:t> 1660 </a:t>
            </a:r>
            <a:r>
              <a:rPr lang="en-IN" altLang="en-US" sz="3500" b="1"/>
              <a:t>ई</a:t>
            </a:r>
            <a:r>
              <a:rPr lang="en-US" altLang="en-IN" sz="3500" b="1"/>
              <a:t>.</a:t>
            </a:r>
            <a:r>
              <a:rPr lang="en-GB" altLang="en-US" sz="3500" b="1"/>
              <a:t> में औरंगजेब ने</a:t>
            </a:r>
            <a:r>
              <a:rPr lang="en-US" altLang="en-IN" sz="3500" b="1"/>
              <a:t> </a:t>
            </a:r>
            <a:r>
              <a:rPr lang="en-IN" altLang="en-US" sz="3500" b="1"/>
              <a:t>शाइस्ता</a:t>
            </a:r>
            <a:r>
              <a:rPr lang="en-GB" altLang="en-US" sz="3500" b="1"/>
              <a:t> </a:t>
            </a:r>
            <a:r>
              <a:rPr lang="en-IN" altLang="en-US" sz="3500" b="1"/>
              <a:t>खां</a:t>
            </a:r>
            <a:r>
              <a:rPr lang="en-US" altLang="en-IN" sz="3500" b="1"/>
              <a:t> </a:t>
            </a:r>
            <a:r>
              <a:rPr lang="en-IN" altLang="en-IN" sz="3500" b="1"/>
              <a:t>के</a:t>
            </a:r>
            <a:r>
              <a:rPr lang="en-US" altLang="en-IN" sz="3500" b="1"/>
              <a:t> </a:t>
            </a:r>
            <a:r>
              <a:rPr lang="en-GB" altLang="en-US" sz="3500" b="1"/>
              <a:t>नेतृत्व </a:t>
            </a:r>
            <a:r>
              <a:rPr lang="en-IN" altLang="en-US" sz="3500" b="1"/>
              <a:t>में</a:t>
            </a:r>
            <a:r>
              <a:rPr lang="en-US" altLang="en-IN" sz="3500" b="1"/>
              <a:t> </a:t>
            </a:r>
            <a:r>
              <a:rPr lang="en-IN" altLang="en-IN" sz="3500" b="1"/>
              <a:t>एक</a:t>
            </a:r>
            <a:r>
              <a:rPr lang="en-US" altLang="en-IN" sz="3500" b="1"/>
              <a:t> </a:t>
            </a:r>
            <a:r>
              <a:rPr lang="en-IN" altLang="en-IN" sz="3500" b="1"/>
              <a:t>सैन्य</a:t>
            </a:r>
            <a:r>
              <a:rPr lang="en-GB" altLang="en-US" sz="3500" b="1"/>
              <a:t> दल को शिवाजी के विरुद्ध अभियान पर भेजा</a:t>
            </a:r>
            <a:r>
              <a:rPr lang="en-IN" altLang="en-US" sz="3500" b="1"/>
              <a:t>।</a:t>
            </a:r>
            <a:r>
              <a:rPr lang="en-GB" altLang="en-US" sz="3500" b="1"/>
              <a:t> शाइस्ता </a:t>
            </a:r>
            <a:r>
              <a:rPr lang="en-IN" altLang="en-US" sz="3500" b="1"/>
              <a:t>खां</a:t>
            </a:r>
            <a:r>
              <a:rPr lang="en-US" altLang="en-IN" sz="3500" b="1"/>
              <a:t> </a:t>
            </a:r>
            <a:r>
              <a:rPr lang="en-IN" altLang="en-IN" sz="3500" b="1"/>
              <a:t>ने</a:t>
            </a:r>
            <a:r>
              <a:rPr lang="en-US" altLang="en-IN" sz="3500" b="1"/>
              <a:t> </a:t>
            </a:r>
            <a:r>
              <a:rPr lang="en-IN" altLang="en-IN" sz="3500" b="1"/>
              <a:t>कुछ</a:t>
            </a:r>
            <a:r>
              <a:rPr lang="en-GB" altLang="en-US" sz="3500" b="1"/>
              <a:t> </a:t>
            </a:r>
            <a:r>
              <a:rPr lang="en-IN" altLang="en-US" sz="3500" b="1"/>
              <a:t>दुर्गों</a:t>
            </a:r>
            <a:r>
              <a:rPr lang="en-GB" altLang="en-US" sz="3500" b="1"/>
              <a:t> पर अधिकार करने के साथ-साथ शिवाजी की राजधानी पुणे पर भी अधिकार कर लिया</a:t>
            </a:r>
            <a:r>
              <a:rPr lang="en-IN" altLang="en-US" sz="3500" b="1"/>
              <a:t>।</a:t>
            </a:r>
            <a:r>
              <a:rPr lang="en-GB" altLang="en-US" sz="3500" b="1"/>
              <a:t> किंतु गुरिल्ला युद्ध </a:t>
            </a:r>
            <a:r>
              <a:rPr lang="en-US" altLang="en-US" sz="3500" b="1"/>
              <a:t>के द्वारा शिवाजी ने रात्रि काल में अचानक </a:t>
            </a:r>
            <a:r>
              <a:rPr lang="en-IN" altLang="en-US" sz="3500" b="1"/>
              <a:t>शाइस्ता</a:t>
            </a:r>
            <a:r>
              <a:rPr lang="en-US" altLang="en-IN" sz="3500" b="1"/>
              <a:t> </a:t>
            </a:r>
            <a:r>
              <a:rPr lang="en-IN" altLang="en-IN" sz="3500" b="1"/>
              <a:t>खां</a:t>
            </a:r>
            <a:r>
              <a:rPr lang="en-US" altLang="en-IN" sz="3500" b="1"/>
              <a:t> </a:t>
            </a:r>
            <a:r>
              <a:rPr lang="en-US" altLang="en-US" sz="3500" b="1"/>
              <a:t> पर आक्रमण कर दिया</a:t>
            </a:r>
            <a:r>
              <a:rPr lang="en-IN" altLang="en-US" sz="3500" b="1"/>
              <a:t>।</a:t>
            </a:r>
            <a:r>
              <a:rPr lang="en-US" altLang="en-US" sz="3500" b="1"/>
              <a:t> इस आक्रमण में </a:t>
            </a:r>
            <a:r>
              <a:rPr lang="en-IN" altLang="en-US" sz="3500" b="1"/>
              <a:t>शाइस्ता</a:t>
            </a:r>
            <a:r>
              <a:rPr lang="en-US" altLang="en-IN" sz="3500" b="1"/>
              <a:t> </a:t>
            </a:r>
            <a:r>
              <a:rPr lang="en-IN" altLang="en-IN" sz="3500" b="1"/>
              <a:t>खां</a:t>
            </a:r>
            <a:r>
              <a:rPr lang="en-US" altLang="en-US" sz="3500" b="1"/>
              <a:t> का पुत्र मारा गया तथा वह स्वयं किसी प्रकार से जान बचाकर भागने में सफल हुआ</a:t>
            </a:r>
            <a:r>
              <a:rPr lang="en-IN" altLang="en-US" sz="3500" b="1"/>
              <a:t>।</a:t>
            </a:r>
            <a:endParaRPr lang="en-GB" sz="35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>
            <a:normAutofit fontScale="91429" lnSpcReduction="20000"/>
          </a:bodyPr>
          <a:lstStyle/>
          <a:p>
            <a:pPr marL="0" indent="0">
              <a:buNone/>
            </a:pPr>
            <a:r>
              <a:rPr lang="en-GB" altLang="en-US" sz="3500" b="1"/>
              <a:t>शाइस्ता खां के </a:t>
            </a:r>
            <a:r>
              <a:rPr lang="en-IN" altLang="en-US" sz="3500" b="1"/>
              <a:t>पराजित</a:t>
            </a:r>
            <a:r>
              <a:rPr lang="en-US" altLang="en-IN" sz="3500" b="1"/>
              <a:t> </a:t>
            </a:r>
            <a:r>
              <a:rPr lang="en-GB" altLang="en-US" sz="3500" b="1"/>
              <a:t>हो जाने के कारण </a:t>
            </a:r>
            <a:r>
              <a:rPr lang="en-IN" altLang="en-US" sz="3500" b="1"/>
              <a:t>औरंगजेब</a:t>
            </a:r>
            <a:r>
              <a:rPr lang="en-GB" altLang="en-US" sz="3500" b="1"/>
              <a:t> ने उसे वापस बुला लिया </a:t>
            </a:r>
            <a:r>
              <a:rPr lang="en-US" altLang="en-IN" sz="3500" b="1"/>
              <a:t>,</a:t>
            </a:r>
            <a:r>
              <a:rPr lang="en-GB" altLang="en-US" sz="3500" b="1"/>
              <a:t>परंतु शिवाजी के विरूद्ध अभियान जारी </a:t>
            </a:r>
            <a:r>
              <a:rPr lang="en-IN" altLang="en-US" sz="3500" b="1"/>
              <a:t>रखा।</a:t>
            </a:r>
            <a:r>
              <a:rPr lang="en-US" altLang="en-IN" sz="3500" b="1"/>
              <a:t> </a:t>
            </a:r>
            <a:r>
              <a:rPr lang="en-GB" altLang="en-US" sz="3500" b="1"/>
              <a:t>1664 </a:t>
            </a:r>
            <a:r>
              <a:rPr lang="en-IN" altLang="en-US" sz="3500" b="1"/>
              <a:t>ई</a:t>
            </a:r>
            <a:r>
              <a:rPr lang="en-US" altLang="en-IN" sz="3500" b="1"/>
              <a:t>. </a:t>
            </a:r>
            <a:r>
              <a:rPr lang="en-IN" altLang="en-IN" sz="3500" b="1"/>
              <a:t>में</a:t>
            </a:r>
            <a:r>
              <a:rPr lang="en-US" altLang="en-IN" sz="3500" b="1"/>
              <a:t> </a:t>
            </a:r>
            <a:r>
              <a:rPr lang="en-US" altLang="en-US" sz="3500" b="1"/>
              <a:t>शिवाजी ने</a:t>
            </a:r>
            <a:r>
              <a:rPr lang="en-US" altLang="en-IN" sz="3500" b="1"/>
              <a:t> </a:t>
            </a:r>
            <a:r>
              <a:rPr lang="en-IN" altLang="en-IN" sz="3500" b="1"/>
              <a:t>मुगलों</a:t>
            </a:r>
            <a:r>
              <a:rPr lang="en-US" altLang="en-IN" sz="3500" b="1"/>
              <a:t> </a:t>
            </a:r>
            <a:r>
              <a:rPr lang="en-IN" altLang="en-IN" sz="3500" b="1"/>
              <a:t>के</a:t>
            </a:r>
            <a:r>
              <a:rPr lang="en-US" altLang="en-IN" sz="3500" b="1"/>
              <a:t> </a:t>
            </a:r>
            <a:r>
              <a:rPr lang="en-IN" altLang="en-IN" sz="3500" b="1"/>
              <a:t>अधीनस्थ</a:t>
            </a:r>
            <a:r>
              <a:rPr lang="en-US" altLang="en-US" sz="3500" b="1"/>
              <a:t> सूरत को लूट लिया</a:t>
            </a:r>
            <a:r>
              <a:rPr lang="en-IN" altLang="en-US" sz="3500" b="1"/>
              <a:t>।</a:t>
            </a:r>
            <a:r>
              <a:rPr lang="en-US" altLang="en-IN" sz="3500" b="1"/>
              <a:t> </a:t>
            </a:r>
            <a:r>
              <a:rPr lang="en-IN" altLang="en-IN" sz="3500" b="1"/>
              <a:t>इसी</a:t>
            </a:r>
            <a:r>
              <a:rPr lang="en-US" altLang="en-IN" sz="3500" b="1"/>
              <a:t> </a:t>
            </a:r>
            <a:r>
              <a:rPr lang="en-IN" altLang="en-IN" sz="3500" b="1"/>
              <a:t>समय</a:t>
            </a:r>
            <a:r>
              <a:rPr lang="en-US" altLang="en-IN" sz="3500" b="1"/>
              <a:t> </a:t>
            </a:r>
            <a:r>
              <a:rPr lang="en-US" altLang="en-US" sz="3500" b="1"/>
              <a:t> </a:t>
            </a:r>
            <a:r>
              <a:rPr lang="en-GB" altLang="en-US" sz="3500" b="1"/>
              <a:t>राजा</a:t>
            </a:r>
            <a:r>
              <a:rPr lang="en-US" altLang="en-US" sz="3500" b="1"/>
              <a:t> </a:t>
            </a:r>
            <a:r>
              <a:rPr lang="en-GB" altLang="en-US" sz="3500" b="1"/>
              <a:t>जय सिंह</a:t>
            </a:r>
            <a:r>
              <a:rPr lang="en-US" altLang="en-US" sz="3500" b="1"/>
              <a:t> </a:t>
            </a:r>
            <a:r>
              <a:rPr lang="en-GB" altLang="en-US" sz="3500" b="1"/>
              <a:t>के नेतृत्व में</a:t>
            </a:r>
            <a:r>
              <a:rPr lang="en-US" altLang="en-US" sz="3500" b="1"/>
              <a:t> </a:t>
            </a:r>
            <a:r>
              <a:rPr lang="en-GB" altLang="en-US" sz="3500" b="1"/>
              <a:t>मुगल सेना</a:t>
            </a:r>
            <a:r>
              <a:rPr lang="en-US" altLang="en-US" sz="3500" b="1"/>
              <a:t> ने शिवाजी के अधिकांश </a:t>
            </a:r>
            <a:r>
              <a:rPr lang="en-IN" altLang="en-US" sz="3500" b="1"/>
              <a:t>दुर्गों</a:t>
            </a:r>
            <a:r>
              <a:rPr lang="en-US" altLang="en-IN" sz="3500" b="1"/>
              <a:t> </a:t>
            </a:r>
            <a:r>
              <a:rPr lang="en-IN" altLang="en-IN" sz="3500" b="1"/>
              <a:t>पर</a:t>
            </a:r>
            <a:r>
              <a:rPr lang="en-US" altLang="en-IN" sz="3500" b="1"/>
              <a:t> </a:t>
            </a:r>
            <a:r>
              <a:rPr lang="en-US" altLang="en-US" sz="3500" b="1"/>
              <a:t>अपना अधिकार कर लिया</a:t>
            </a:r>
            <a:r>
              <a:rPr lang="en-IN" altLang="en-US" sz="3500" b="1"/>
              <a:t>।</a:t>
            </a:r>
            <a:r>
              <a:rPr lang="en-US" altLang="en-IN" sz="3500" b="1"/>
              <a:t> </a:t>
            </a:r>
            <a:r>
              <a:rPr lang="en-US" altLang="en-US" sz="3500" b="1"/>
              <a:t>शिवाजी को अपना पलड़ा झुकता दिखा और इसलिए उसने 1665 </a:t>
            </a:r>
            <a:r>
              <a:rPr lang="en-IN" altLang="en-US" sz="3500" b="1"/>
              <a:t>ई</a:t>
            </a:r>
            <a:r>
              <a:rPr lang="en-US" altLang="en-IN" sz="3500" b="1"/>
              <a:t>.</a:t>
            </a:r>
            <a:r>
              <a:rPr lang="en-US" altLang="en-US" sz="3500" b="1"/>
              <a:t> में </a:t>
            </a:r>
            <a:r>
              <a:rPr lang="en-IN" altLang="en-US" sz="3500" b="1"/>
              <a:t>विवशता</a:t>
            </a:r>
            <a:r>
              <a:rPr lang="en-US" altLang="en-US" sz="3500" b="1"/>
              <a:t> पूर्वक पुरंदर की संधि कर ली</a:t>
            </a:r>
            <a:r>
              <a:rPr lang="en-IN" altLang="en-US" sz="3500" b="1"/>
              <a:t>।</a:t>
            </a:r>
            <a:r>
              <a:rPr lang="en-US" altLang="en-US" sz="3500" b="1"/>
              <a:t> इस संधि के अनुसार शिवाजी ने अपने</a:t>
            </a:r>
            <a:r>
              <a:rPr lang="en-US" altLang="en-IN" sz="3500" b="1"/>
              <a:t> 23 </a:t>
            </a:r>
            <a:r>
              <a:rPr lang="en-IN" altLang="en-IN" sz="3500" b="1"/>
              <a:t>दुर्ग</a:t>
            </a:r>
            <a:r>
              <a:rPr lang="en-US" altLang="en-IN" sz="3500" b="1"/>
              <a:t> </a:t>
            </a:r>
            <a:r>
              <a:rPr lang="en-US" altLang="en-US" sz="3500" b="1"/>
              <a:t>मुगलों को सौंप दिए तथा मात्र 12 दुर्ग अपने पास रखें </a:t>
            </a:r>
            <a:r>
              <a:rPr lang="en-IN" altLang="en-US" sz="3500" b="1"/>
              <a:t>।</a:t>
            </a:r>
            <a:r>
              <a:rPr lang="en-US" altLang="en-IN" sz="3500" b="1"/>
              <a:t> </a:t>
            </a:r>
            <a:r>
              <a:rPr lang="en-US" altLang="en-US" sz="3500" b="1"/>
              <a:t>शिवाजी ने जयसिंह की ओर से सुरक्षा का पूर्ण आश्वासन मिलने पर आगरा में मुगल दरबार में उपस्थित होना स्वीकार कर लिया</a:t>
            </a:r>
            <a:r>
              <a:rPr lang="en-IN" altLang="en-US" sz="3500" b="1"/>
              <a:t>।</a:t>
            </a:r>
            <a:endParaRPr lang="en-GB" sz="35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IN" sz="3900" b="1"/>
              <a:t>1666 </a:t>
            </a:r>
            <a:r>
              <a:rPr lang="en-IN" altLang="en-IN" sz="3900" b="1"/>
              <a:t>ई</a:t>
            </a:r>
            <a:r>
              <a:rPr lang="en-US" altLang="en-IN" sz="3900" b="1"/>
              <a:t>. </a:t>
            </a:r>
            <a:r>
              <a:rPr lang="en-IN" altLang="en-IN" sz="3900" b="1"/>
              <a:t>में</a:t>
            </a:r>
            <a:r>
              <a:rPr lang="en-US" altLang="en-IN" sz="3900" b="1"/>
              <a:t> </a:t>
            </a:r>
            <a:r>
              <a:rPr lang="en-GB" altLang="en-US" sz="3900" b="1"/>
              <a:t>शिवाजी</a:t>
            </a:r>
            <a:r>
              <a:rPr lang="en-US" altLang="en-US" sz="3900" b="1"/>
              <a:t>  मुगल दरबार  में उपस्थित हुए</a:t>
            </a:r>
            <a:r>
              <a:rPr lang="en-IN" altLang="en-US" sz="3900" b="1"/>
              <a:t>।</a:t>
            </a:r>
            <a:r>
              <a:rPr lang="en-US" altLang="en-US" sz="3900" b="1"/>
              <a:t> वहां औरंगजेब ने  शिवाजी के साथ  तृतीय श्रेणी के  मनसबदा</a:t>
            </a:r>
            <a:r>
              <a:rPr lang="en-IN" altLang="en-US" sz="3900" b="1"/>
              <a:t>रों</a:t>
            </a:r>
            <a:r>
              <a:rPr lang="en-US" altLang="en-US" sz="3900" b="1"/>
              <a:t>  जैसा व्यवहार किया</a:t>
            </a:r>
            <a:r>
              <a:rPr lang="en-US" altLang="en-IN" sz="3900" b="1"/>
              <a:t>,</a:t>
            </a:r>
            <a:r>
              <a:rPr lang="en-US" altLang="en-US" sz="3900" b="1"/>
              <a:t> और उसे नजरबंद कर </a:t>
            </a:r>
            <a:r>
              <a:rPr lang="en-IN" altLang="en-US" sz="3900" b="1"/>
              <a:t>दिया।</a:t>
            </a:r>
            <a:r>
              <a:rPr lang="en-US" altLang="en-IN" sz="3900" b="1"/>
              <a:t> </a:t>
            </a:r>
            <a:r>
              <a:rPr lang="en-GB" altLang="en-US" sz="3900" b="1"/>
              <a:t>लेकिन</a:t>
            </a:r>
            <a:r>
              <a:rPr lang="en-US" altLang="en-US" sz="3900" b="1"/>
              <a:t>  शिवाजी अपने पुत्र</a:t>
            </a:r>
            <a:r>
              <a:rPr lang="en-US" altLang="en-IN" sz="3900" b="1"/>
              <a:t> </a:t>
            </a:r>
            <a:r>
              <a:rPr lang="en-IN" altLang="en-US" sz="3900" b="1"/>
              <a:t>शम्भाजी</a:t>
            </a:r>
            <a:r>
              <a:rPr lang="en-US" altLang="en-US" sz="3900" b="1"/>
              <a:t> के साथ नजरबंदी से निकलने में सफल हो गए</a:t>
            </a:r>
            <a:r>
              <a:rPr lang="en-IN" altLang="en-US" sz="3900" b="1"/>
              <a:t>।</a:t>
            </a:r>
            <a:r>
              <a:rPr lang="en-US" altLang="en-US" sz="3900" b="1"/>
              <a:t> </a:t>
            </a:r>
            <a:r>
              <a:rPr lang="en-IN" altLang="en-US" sz="3900" b="1"/>
              <a:t>वे</a:t>
            </a:r>
            <a:r>
              <a:rPr lang="en-US" altLang="en-US" sz="3900" b="1"/>
              <a:t> सन्यासी का </a:t>
            </a:r>
            <a:r>
              <a:rPr lang="en-IN" altLang="en-US" sz="3900" b="1"/>
              <a:t>वेश</a:t>
            </a:r>
            <a:r>
              <a:rPr lang="en-US" altLang="en-US" sz="3900" b="1"/>
              <a:t> धारण कर1666 ई</a:t>
            </a:r>
            <a:r>
              <a:rPr lang="en-US" altLang="en-IN" sz="3900" b="1"/>
              <a:t>. </a:t>
            </a:r>
            <a:r>
              <a:rPr lang="en-US" altLang="en-US" sz="3900" b="1"/>
              <a:t>में  अपने राज्य में  प्रविष्ट हुए</a:t>
            </a:r>
            <a:r>
              <a:rPr lang="en-IN" altLang="en-US" sz="3900" b="1"/>
              <a:t>।</a:t>
            </a:r>
            <a:r>
              <a:rPr lang="en-GB" altLang="en-US" sz="3900" b="1"/>
              <a:t>विवश होकर औरंगजेब ने</a:t>
            </a:r>
            <a:r>
              <a:rPr lang="en-US" altLang="en-US" sz="3900" b="1"/>
              <a:t>16</a:t>
            </a:r>
            <a:r>
              <a:rPr lang="en-US" altLang="en-IN" sz="3900" b="1"/>
              <a:t>6</a:t>
            </a:r>
            <a:r>
              <a:rPr lang="en-US" altLang="en-US" sz="3900" b="1"/>
              <a:t>7 </a:t>
            </a:r>
            <a:r>
              <a:rPr lang="en-IN" altLang="en-US" sz="3900" b="1"/>
              <a:t>ई</a:t>
            </a:r>
            <a:r>
              <a:rPr lang="en-US" altLang="en-IN" sz="3900" b="1"/>
              <a:t>.</a:t>
            </a:r>
            <a:r>
              <a:rPr lang="en-US" altLang="en-US" sz="3900" b="1"/>
              <a:t> में शिवाजी को राजा की उपाधि प्रदान कर दी</a:t>
            </a:r>
            <a:r>
              <a:rPr lang="en-IN" altLang="en-US" sz="3900" b="1"/>
              <a:t>।</a:t>
            </a:r>
            <a:r>
              <a:rPr lang="en-US" altLang="en-IN" sz="3900" b="1"/>
              <a:t> </a:t>
            </a:r>
            <a:r>
              <a:rPr lang="en-US" altLang="en-US" sz="3900" b="1"/>
              <a:t>इसके बाद</a:t>
            </a:r>
            <a:r>
              <a:rPr lang="en-US" altLang="en-IN" sz="3900" b="1"/>
              <a:t> </a:t>
            </a:r>
            <a:r>
              <a:rPr lang="en-IN" altLang="en-IN" sz="3900" b="1"/>
              <a:t>मराठा</a:t>
            </a:r>
            <a:r>
              <a:rPr lang="en-US" altLang="en-IN" sz="3900" b="1"/>
              <a:t> </a:t>
            </a:r>
            <a:r>
              <a:rPr lang="en-IN" altLang="en-IN" sz="3900" b="1"/>
              <a:t>तथा</a:t>
            </a:r>
            <a:r>
              <a:rPr lang="en-GB" altLang="en-US" sz="3900" b="1"/>
              <a:t> मुगलों के बीच शांति</a:t>
            </a:r>
            <a:r>
              <a:rPr lang="en-US" altLang="en-IN" sz="3900" b="1"/>
              <a:t> </a:t>
            </a:r>
            <a:r>
              <a:rPr lang="en-IN" altLang="en-IN" sz="3900" b="1"/>
              <a:t>बानी</a:t>
            </a:r>
            <a:r>
              <a:rPr lang="en-US" altLang="en-IN" sz="3900" b="1"/>
              <a:t> </a:t>
            </a:r>
            <a:r>
              <a:rPr lang="en-IN" altLang="en-IN" sz="3900" b="1"/>
              <a:t>रही।</a:t>
            </a:r>
            <a:r>
              <a:rPr lang="en-US" altLang="en-US" sz="3900" b="1"/>
              <a:t>  </a:t>
            </a:r>
            <a:endParaRPr lang="en-GB" sz="39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IN" sz="4000" b="1"/>
              <a:t>1670 </a:t>
            </a:r>
            <a:r>
              <a:rPr lang="en-IN" altLang="en-IN" sz="4000" b="1"/>
              <a:t>ई</a:t>
            </a:r>
            <a:r>
              <a:rPr lang="en-US" altLang="en-IN" sz="4000" b="1"/>
              <a:t>. </a:t>
            </a:r>
            <a:r>
              <a:rPr lang="en-IN" altLang="en-IN" sz="4000" b="1"/>
              <a:t>में</a:t>
            </a:r>
            <a:r>
              <a:rPr lang="en-US" altLang="en-IN" sz="4000" b="1"/>
              <a:t> </a:t>
            </a:r>
            <a:r>
              <a:rPr lang="en-GB" altLang="en-US" sz="4000" b="1"/>
              <a:t>शिवाजी ने</a:t>
            </a:r>
            <a:r>
              <a:rPr lang="en-US" altLang="en-US" sz="4000" b="1"/>
              <a:t> मुगलों के विरुद्ध फिर से संघर्ष </a:t>
            </a:r>
            <a:r>
              <a:rPr lang="en-IN" altLang="en-US" sz="4000" b="1"/>
              <a:t>की</a:t>
            </a:r>
            <a:r>
              <a:rPr lang="en-US" altLang="en-IN" sz="4000" b="1"/>
              <a:t> </a:t>
            </a:r>
            <a:r>
              <a:rPr lang="en-US" altLang="en-US" sz="4000" b="1"/>
              <a:t>शुरुआत की</a:t>
            </a:r>
            <a:r>
              <a:rPr lang="en-IN" altLang="en-US" sz="4000" b="1"/>
              <a:t>।</a:t>
            </a:r>
            <a:r>
              <a:rPr lang="en-US" altLang="en-US" sz="4000" b="1"/>
              <a:t> खानदेश के कुछ क्षेत्रों के स्थानीय मुगल</a:t>
            </a:r>
            <a:r>
              <a:rPr lang="en-US" altLang="en-IN" sz="4000" b="1"/>
              <a:t> </a:t>
            </a:r>
            <a:r>
              <a:rPr lang="en-US" altLang="en-US" sz="4000" b="1"/>
              <a:t>पदाधिकारियों को सुरक्षा का वचन देकर उन्होंने चौथ वसूल करने का लिखित अधिकार पत्र प्राप्त कर लिया और एक बार फिर से सूरत को लूटा</a:t>
            </a:r>
            <a:r>
              <a:rPr lang="en-IN" altLang="en-US" sz="4000" b="1"/>
              <a:t>।</a:t>
            </a:r>
            <a:r>
              <a:rPr lang="en-US" altLang="en-US" sz="4000" b="1"/>
              <a:t> 1674 ई</a:t>
            </a:r>
            <a:r>
              <a:rPr lang="en-US" altLang="en-IN" sz="4000" b="1"/>
              <a:t>. </a:t>
            </a:r>
            <a:r>
              <a:rPr lang="en-US" altLang="en-US" sz="4000" b="1"/>
              <a:t>में राय</a:t>
            </a:r>
            <a:r>
              <a:rPr lang="en-IN" altLang="en-US" sz="4000" b="1"/>
              <a:t>गढ़</a:t>
            </a:r>
            <a:r>
              <a:rPr lang="en-US" altLang="en-IN" sz="4000" b="1"/>
              <a:t> </a:t>
            </a:r>
            <a:r>
              <a:rPr lang="en-US" altLang="en-US" sz="4000" b="1"/>
              <a:t>के दुर्ग में</a:t>
            </a:r>
            <a:r>
              <a:rPr lang="en-US" altLang="en-IN" sz="4000" b="1"/>
              <a:t> </a:t>
            </a:r>
            <a:r>
              <a:rPr lang="en-US" altLang="en-US" sz="4000" b="1"/>
              <a:t>मराठा राज के स्वतंत्र शासक के रूप में शिवाजी का राज्याभिषेक</a:t>
            </a:r>
            <a:r>
              <a:rPr lang="en-US" altLang="en-IN" sz="4000" b="1"/>
              <a:t> </a:t>
            </a:r>
            <a:r>
              <a:rPr lang="en-IN" altLang="en-IN" sz="4000" b="1"/>
              <a:t>हुआ।</a:t>
            </a:r>
            <a:r>
              <a:rPr lang="en-US" altLang="en-US" sz="4000" b="1"/>
              <a:t> 1680 </a:t>
            </a:r>
            <a:r>
              <a:rPr lang="en-IN" altLang="en-US" sz="4000" b="1"/>
              <a:t>ई</a:t>
            </a:r>
            <a:r>
              <a:rPr lang="en-US" altLang="en-IN" sz="4000" b="1"/>
              <a:t>. </a:t>
            </a:r>
            <a:r>
              <a:rPr lang="en-IN" altLang="en-IN" sz="4000" b="1"/>
              <a:t>में</a:t>
            </a:r>
            <a:r>
              <a:rPr lang="en-US" altLang="en-IN" sz="4000" b="1"/>
              <a:t> </a:t>
            </a:r>
            <a:r>
              <a:rPr lang="en-US" altLang="en-US" sz="4000" b="1"/>
              <a:t>शिवाजी की मृत्यु हो गई</a:t>
            </a:r>
            <a:r>
              <a:rPr lang="en-IN" altLang="en-US" sz="4000" b="1"/>
              <a:t>।</a:t>
            </a:r>
            <a:r>
              <a:rPr lang="en-US" altLang="en-IN" sz="4000" b="1"/>
              <a:t> </a:t>
            </a:r>
            <a:endParaRPr lang="en-GB" sz="4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IN" sz="8100" b="1"/>
              <a:t>             </a:t>
            </a:r>
            <a:endParaRPr lang="en-GB" sz="8100" b="1"/>
          </a:p>
          <a:p>
            <a:pPr marL="0" indent="0">
              <a:buNone/>
            </a:pPr>
            <a:r>
              <a:rPr lang="en-US" altLang="en-IN" sz="8100" b="1"/>
              <a:t>             </a:t>
            </a:r>
            <a:r>
              <a:rPr lang="en-IN" sz="8100" b="1"/>
              <a:t>धन्यवाद</a:t>
            </a:r>
            <a:endParaRPr lang="en-GB" sz="81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Custom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PURNEA UNIVERSITY, PURNIA</vt:lpstr>
      <vt:lpstr>मराठा राज्य- शिवाजी का परिचय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PURNEA UNIVERSITY, PURNIA</dc:title>
  <dc:creator>sabalamb kumar</dc:creator>
  <cp:lastModifiedBy>User</cp:lastModifiedBy>
  <cp:revision>1</cp:revision>
  <dcterms:created xsi:type="dcterms:W3CDTF">2020-02-20T07:09:18Z</dcterms:created>
  <dcterms:modified xsi:type="dcterms:W3CDTF">2020-04-21T02:40:27Z</dcterms:modified>
</cp:coreProperties>
</file>